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4FAF3-C2D3-45DE-93FA-5A6EA8E3A446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56730-BC4C-4BD7-B997-700CF68992E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S&#344;%20&#8211;%20ANNEX%20C.ppt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S&#344;%20&#8211;%20ANNEX%20C.ppt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1152127"/>
          </a:xfrm>
        </p:spPr>
        <p:txBody>
          <a:bodyPr>
            <a:normAutofit/>
          </a:bodyPr>
          <a:lstStyle/>
          <a:p>
            <a:r>
              <a:rPr lang="cs-CZ" sz="3200" dirty="0" smtClean="0"/>
              <a:t>SŘ – ANNEX C OBECNĚ		1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556792"/>
            <a:ext cx="7776864" cy="4680520"/>
          </a:xfrm>
        </p:spPr>
        <p:txBody>
          <a:bodyPr>
            <a:normAutofit/>
          </a:bodyPr>
          <a:lstStyle/>
          <a:p>
            <a:pPr algn="l"/>
            <a:r>
              <a:rPr lang="cs-CZ" sz="1600" u="sng" dirty="0" smtClean="0">
                <a:solidFill>
                  <a:schemeClr val="tx1"/>
                </a:solidFill>
              </a:rPr>
              <a:t>Účel</a:t>
            </a:r>
            <a:r>
              <a:rPr lang="cs-CZ" sz="1600" dirty="0" smtClean="0">
                <a:solidFill>
                  <a:schemeClr val="tx1"/>
                </a:solidFill>
              </a:rPr>
              <a:t> – pomoc, vysvětlování, doporučení ve vztahu k SŘ pro OO a piloty. Výklad případných nejasností a rady a pomoc méně zkušeným pilotům.</a:t>
            </a:r>
          </a:p>
          <a:p>
            <a:pPr algn="l"/>
            <a:r>
              <a:rPr lang="cs-CZ" sz="1600" u="sng" dirty="0" smtClean="0">
                <a:solidFill>
                  <a:schemeClr val="tx1"/>
                </a:solidFill>
              </a:rPr>
              <a:t>NAC – Národní kontrola leteckých sportů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Zajišťování hlášení, činnost </a:t>
            </a:r>
            <a:r>
              <a:rPr lang="cs-CZ" sz="1600" dirty="0" err="1" smtClean="0">
                <a:solidFill>
                  <a:schemeClr val="tx1"/>
                </a:solidFill>
              </a:rPr>
              <a:t>Of</a:t>
            </a:r>
            <a:r>
              <a:rPr lang="cs-CZ" sz="1600" dirty="0" smtClean="0">
                <a:solidFill>
                  <a:schemeClr val="tx1"/>
                </a:solidFill>
              </a:rPr>
              <a:t>. Pozorovatelů (OO), zpracovávání dat, kalibrační laboratoře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Odpovědnost za zpracovaná letová data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Odpovědnost za používání PR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Seznamy  a vydávání národních odznaků, rekordy, FAI diplomy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Předávání dat o kompletních Diamantech a letech na Diplomy na FAI</a:t>
            </a:r>
          </a:p>
          <a:p>
            <a:pPr marL="342900" indent="-342900" algn="l"/>
            <a:r>
              <a:rPr lang="cs-CZ" sz="1600" u="sng" dirty="0" smtClean="0">
                <a:solidFill>
                  <a:schemeClr val="tx1"/>
                </a:solidFill>
              </a:rPr>
              <a:t>Doporučené postupy pro NAC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Vydávání oprávnění OO, jejich školení, sledování změn SŘ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Aktuální seznamy OO, předávání aktualit o SŘ FAI oficiálním pozorovatelům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Předběžná kontrola hlášení před schválením – vybrané osoby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Zajišťování vztahu „organizující“ NAC – „kontrolující“ NAC (pověření pro OO u kontrolujícího NAC)</a:t>
            </a:r>
          </a:p>
          <a:p>
            <a:pPr marL="342900" indent="-342900" algn="l">
              <a:buAutoNum type="alphaLcPeriod"/>
            </a:pPr>
            <a:r>
              <a:rPr lang="cs-CZ" sz="1600" dirty="0" smtClean="0">
                <a:solidFill>
                  <a:schemeClr val="tx1"/>
                </a:solidFill>
              </a:rPr>
              <a:t>Spolupráce obou NAC při použití PR pro výkon</a:t>
            </a:r>
          </a:p>
          <a:p>
            <a:pPr marL="342900" indent="-342900" algn="l"/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SŘ – ANNEX C OBECNĚ		2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1600" u="sng" dirty="0" smtClean="0"/>
              <a:t>Povinnosti OO</a:t>
            </a:r>
          </a:p>
          <a:p>
            <a:r>
              <a:rPr lang="cs-CZ" sz="1600" dirty="0" smtClean="0"/>
              <a:t>Ověřit, že pilot skutečně dokončil, co ohlásil (deklaroval)</a:t>
            </a:r>
          </a:p>
          <a:p>
            <a:r>
              <a:rPr lang="cs-CZ" sz="1600" dirty="0" smtClean="0"/>
              <a:t>Potvrdit, že hlášení odpovídá požadavkům SŘ pro Odznak, Diplom, Rekord</a:t>
            </a:r>
          </a:p>
          <a:p>
            <a:pPr>
              <a:buNone/>
            </a:pPr>
            <a:r>
              <a:rPr lang="cs-CZ" sz="1600" dirty="0" smtClean="0"/>
              <a:t>OO musí jednat nezávisle, </a:t>
            </a:r>
            <a:r>
              <a:rPr lang="cs-CZ" sz="1600" dirty="0"/>
              <a:t>n</a:t>
            </a:r>
            <a:r>
              <a:rPr lang="cs-CZ" sz="1600" dirty="0" smtClean="0"/>
              <a:t>esmí mít z činnosti prospěch, musí znát definice Kap.1 SŘ. Musí umět správně vykládat SŘ. Musí umět všímat si detailů a mít schopnost neschválit hlášení, pokud není přesvědčen o jeho správnosti a kompletnosti. Při nejasnostech konzultovat s vyšší autoritou. Standardy FAI jsou pevným základem dosažení výkonu, odmítnuté hlášení je třeba chápat jako varovnou vzdělávací zkušenost pro pilota.</a:t>
            </a:r>
          </a:p>
          <a:p>
            <a:pPr>
              <a:buNone/>
            </a:pPr>
            <a:r>
              <a:rPr lang="cs-CZ" sz="1600" dirty="0" smtClean="0"/>
              <a:t>OO a zpracování hlášení – pokud si je jist, že pravidla FAI jsou naplněna, pak je jeho role schválení výkonu, nikoli odmítnout jej z důvodu opravitelných chyb, které jinak nemohou ovlivnit jeho potvrzení. Platí však pouze pro Stříbrný a Zlatý odznak, příkladem je nesprávný údaj o pilotovi nebo o kluzáku. OO vydá potvrzení o správném údaji, jde-li o evidentní chybu.</a:t>
            </a:r>
          </a:p>
          <a:p>
            <a:pPr>
              <a:buNone/>
            </a:pPr>
            <a:r>
              <a:rPr lang="cs-CZ" sz="1600" u="sng" dirty="0" smtClean="0"/>
              <a:t>Národní rekordy</a:t>
            </a:r>
            <a:r>
              <a:rPr lang="cs-CZ" sz="1600" dirty="0" smtClean="0"/>
              <a:t> -  světový rekord musí být nejprve uznán jako národní rekord (neplatí pro kontinentální rekordy a na vícemístných kluzácích). Národní rekordy mohou být jiného druhu.</a:t>
            </a:r>
          </a:p>
          <a:p>
            <a:pPr>
              <a:buNone/>
            </a:pPr>
            <a:r>
              <a:rPr lang="cs-CZ" sz="1600" u="sng" dirty="0" smtClean="0"/>
              <a:t>Měření</a:t>
            </a:r>
            <a:r>
              <a:rPr lang="cs-CZ" sz="1600" dirty="0" smtClean="0"/>
              <a:t> – chyby přesnosti (zařízení), vzdálenost – vyhodnocovací software (WGS84), případně FAI </a:t>
            </a:r>
            <a:r>
              <a:rPr lang="cs-CZ" sz="1600" dirty="0" err="1" smtClean="0"/>
              <a:t>World</a:t>
            </a:r>
            <a:r>
              <a:rPr lang="cs-CZ" sz="1600" dirty="0" smtClean="0"/>
              <a:t> Distance </a:t>
            </a:r>
            <a:r>
              <a:rPr lang="cs-CZ" sz="1600" dirty="0" err="1" smtClean="0"/>
              <a:t>Calculator</a:t>
            </a:r>
            <a:r>
              <a:rPr lang="cs-CZ" sz="1600" dirty="0" smtClean="0"/>
              <a:t> (WGS84), ke stažení na stránkách FAI. Přepočítávací koeficient – zaokrouhlit dolů, nadmořská výška – zaokrouhlit na desítky metrů dolů.</a:t>
            </a:r>
          </a:p>
          <a:p>
            <a:pPr>
              <a:buNone/>
            </a:pPr>
            <a:r>
              <a:rPr lang="cs-CZ" sz="1600" dirty="0" smtClean="0"/>
              <a:t>Odpovědnost za dodržování letových pravidel + technická omezení kluzáku – plná odpovědnost pilota (rekordy v cizině – </a:t>
            </a:r>
            <a:r>
              <a:rPr lang="cs-CZ" sz="1600" dirty="0" smtClean="0"/>
              <a:t> příklad - znalost </a:t>
            </a:r>
            <a:r>
              <a:rPr lang="cs-CZ" sz="1600" dirty="0" smtClean="0"/>
              <a:t>oficiálního západu slunce).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SŘ – ANNEX C  ÚLOHY			3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1600" u="sng" dirty="0" smtClean="0"/>
              <a:t>Příprava pilota</a:t>
            </a:r>
            <a:r>
              <a:rPr lang="cs-CZ" sz="1600" dirty="0" smtClean="0"/>
              <a:t> – znalost požadavků SŘ pro uvažovaný výkon</a:t>
            </a:r>
          </a:p>
          <a:p>
            <a:pPr>
              <a:buNone/>
            </a:pPr>
            <a:r>
              <a:rPr lang="cs-CZ" sz="1600" dirty="0" smtClean="0"/>
              <a:t>Stříbrná vzdálenost – změna znění</a:t>
            </a:r>
          </a:p>
          <a:p>
            <a:pPr>
              <a:buNone/>
            </a:pPr>
            <a:r>
              <a:rPr lang="cs-CZ" sz="1600" dirty="0" smtClean="0"/>
              <a:t>Let na dobu trvání – není podmíněno použitím FR, </a:t>
            </a:r>
            <a:r>
              <a:rPr lang="cs-CZ" sz="1600" dirty="0" smtClean="0"/>
              <a:t>nicméně pokud je použit, hodnotí se ztráta výšky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Let na vzdálenost – max. 5 traťových bodů (max.3 OB)</a:t>
            </a:r>
          </a:p>
          <a:p>
            <a:pPr>
              <a:buNone/>
            </a:pPr>
            <a:r>
              <a:rPr lang="cs-CZ" sz="1600" u="sng" dirty="0" smtClean="0"/>
              <a:t>Ztráta výšky</a:t>
            </a:r>
            <a:r>
              <a:rPr lang="cs-CZ" sz="1600" dirty="0" smtClean="0"/>
              <a:t> -  je třeba ověřit, vyhodnocovací software nemusí vždy vyhodnotit správně</a:t>
            </a:r>
          </a:p>
          <a:p>
            <a:pPr>
              <a:buNone/>
            </a:pPr>
            <a:r>
              <a:rPr lang="cs-CZ" sz="1600" u="sng" dirty="0" smtClean="0"/>
              <a:t>Deklarace</a:t>
            </a:r>
            <a:r>
              <a:rPr lang="cs-CZ" sz="1600" dirty="0" smtClean="0"/>
              <a:t> – více FR na palubě – určit a oznámit OO, které budou použity, musí mít stejnou deklaraci!</a:t>
            </a:r>
          </a:p>
          <a:p>
            <a:pPr>
              <a:buNone/>
            </a:pPr>
            <a:r>
              <a:rPr lang="cs-CZ" sz="1600" dirty="0" smtClean="0"/>
              <a:t>Hlášení více výkonů z jednoho letu – </a:t>
            </a:r>
            <a:r>
              <a:rPr lang="cs-CZ" sz="1600" dirty="0" smtClean="0">
                <a:hlinkClick r:id="rId2" action="ppaction://hlinksldjump"/>
              </a:rPr>
              <a:t>viz obrázek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Neproletěné OB u deklarovaného letu – je možné, že let je možné použít na jiný typ výkonu.</a:t>
            </a:r>
          </a:p>
          <a:p>
            <a:pPr>
              <a:buNone/>
            </a:pPr>
            <a:r>
              <a:rPr lang="cs-CZ" sz="1600" dirty="0" smtClean="0"/>
              <a:t>	Příklady: nedodržení deklarovaného pořadí, nesprávně proletěná odletová/příletová páska, korekce  ztráty výšky zneplatní výkon…</a:t>
            </a:r>
          </a:p>
          <a:p>
            <a:pPr>
              <a:buNone/>
            </a:pPr>
            <a:r>
              <a:rPr lang="cs-CZ" sz="1600" dirty="0" smtClean="0"/>
              <a:t>Počet OB – je dáno v tabulce Kapitoly 1 SŘ</a:t>
            </a:r>
          </a:p>
          <a:p>
            <a:pPr>
              <a:buNone/>
            </a:pPr>
            <a:r>
              <a:rPr lang="cs-CZ" sz="1600" u="sng" dirty="0" smtClean="0"/>
              <a:t>Pozorovací oblasti</a:t>
            </a:r>
            <a:r>
              <a:rPr lang="cs-CZ" sz="1600" dirty="0" smtClean="0"/>
              <a:t> – cylindr nebo sektor – lze při letu aplikovat pouze jeden typ. PO není součástí deklarace, při vyhodnocení je možné použít ten, který vyhovuje.</a:t>
            </a:r>
          </a:p>
          <a:p>
            <a:pPr>
              <a:buNone/>
            </a:pPr>
            <a:r>
              <a:rPr lang="cs-CZ" sz="1600" u="sng" dirty="0" smtClean="0"/>
              <a:t>Rekordy na volnou vzdálenost</a:t>
            </a:r>
            <a:r>
              <a:rPr lang="cs-CZ" sz="1600" dirty="0" smtClean="0"/>
              <a:t> – zadání základních dat (pilot, kluzák), trať určí pilot po letu.  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SŘ – ANNEX C  START A CÍL, LET. ZAPISOVAČE  4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1600" u="sng" dirty="0" smtClean="0"/>
              <a:t>Poloha, čas, výška startu</a:t>
            </a:r>
            <a:r>
              <a:rPr lang="cs-CZ" sz="1600" dirty="0" smtClean="0"/>
              <a:t> – vypnutí, zastavení </a:t>
            </a:r>
            <a:r>
              <a:rPr lang="cs-CZ" sz="1600" dirty="0" err="1" smtClean="0"/>
              <a:t>MoP</a:t>
            </a:r>
            <a:r>
              <a:rPr lang="cs-CZ" sz="1600" dirty="0" smtClean="0"/>
              <a:t>, deklarovaný odletový bod/páska</a:t>
            </a:r>
          </a:p>
          <a:p>
            <a:pPr>
              <a:buNone/>
            </a:pPr>
            <a:r>
              <a:rPr lang="cs-CZ" sz="1600" u="sng" dirty="0" smtClean="0"/>
              <a:t>Poloha, čas, výška cíle</a:t>
            </a:r>
            <a:r>
              <a:rPr lang="cs-CZ" sz="1600" dirty="0" smtClean="0"/>
              <a:t> – přistání, nahození </a:t>
            </a:r>
            <a:r>
              <a:rPr lang="cs-CZ" sz="1600" dirty="0" err="1" smtClean="0"/>
              <a:t>MoP</a:t>
            </a:r>
            <a:r>
              <a:rPr lang="cs-CZ" sz="1600" dirty="0" smtClean="0"/>
              <a:t>, průlet cíl.páskou, vybraný fix (lety na vzdálenost)</a:t>
            </a:r>
          </a:p>
          <a:p>
            <a:pPr>
              <a:buNone/>
            </a:pPr>
            <a:r>
              <a:rPr lang="cs-CZ" sz="1600" dirty="0" smtClean="0"/>
              <a:t>Vypnutí – nutnost sestupné zatáčky</a:t>
            </a:r>
          </a:p>
          <a:p>
            <a:pPr>
              <a:buNone/>
            </a:pPr>
            <a:r>
              <a:rPr lang="cs-CZ" sz="1600" dirty="0" smtClean="0"/>
              <a:t>Průlet odletovou/cílovou páskou – </a:t>
            </a:r>
            <a:r>
              <a:rPr lang="cs-CZ" sz="1600" dirty="0" smtClean="0">
                <a:hlinkClick r:id="rId2" action="ppaction://hlinksldjump"/>
              </a:rPr>
              <a:t>viz obrázek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	Cílový let na vzdálenost nebo  Uzavřená trať (oba body identické) – diamantový cíl (návratová trať, trojúhelník), rekord na trojúhelníku rychlostní, nebo na vzdálenost</a:t>
            </a:r>
          </a:p>
          <a:p>
            <a:pPr>
              <a:buNone/>
            </a:pPr>
            <a:r>
              <a:rPr lang="cs-CZ" sz="1600" dirty="0" smtClean="0"/>
              <a:t>Cílová páska- uvědomí –li si pilot příliš malou výšku, může ještě znovu </a:t>
            </a:r>
            <a:r>
              <a:rPr lang="cs-CZ" sz="1600" dirty="0" err="1" smtClean="0"/>
              <a:t>nastoupat</a:t>
            </a:r>
            <a:r>
              <a:rPr lang="cs-CZ" sz="1600" dirty="0" smtClean="0"/>
              <a:t> a proletět pásku správným směrem ještě jednou a ve větší výšce, aby vyhověl podmínce na ztrátu výšky.</a:t>
            </a:r>
          </a:p>
          <a:p>
            <a:pPr>
              <a:buNone/>
            </a:pPr>
            <a:r>
              <a:rPr lang="cs-CZ" sz="1600" u="sng" dirty="0" smtClean="0"/>
              <a:t>Důkaz o tlakové výšce</a:t>
            </a:r>
            <a:r>
              <a:rPr lang="cs-CZ" sz="1600" dirty="0" smtClean="0"/>
              <a:t> – klíčová informace z FR, udávající průběh výšky, nepřetržitost a dobu letu.</a:t>
            </a:r>
          </a:p>
          <a:p>
            <a:pPr>
              <a:buNone/>
            </a:pPr>
            <a:r>
              <a:rPr lang="cs-CZ" sz="1600" u="sng" dirty="0" smtClean="0"/>
              <a:t>Letové zapisovače</a:t>
            </a:r>
            <a:r>
              <a:rPr lang="cs-CZ" sz="1600" dirty="0" smtClean="0"/>
              <a:t> – vzorkování – SŘ požaduje min 1x za min, běžně 4-5 sec, u OZ 1-2 sec</a:t>
            </a:r>
          </a:p>
          <a:p>
            <a:pPr>
              <a:buNone/>
            </a:pPr>
            <a:r>
              <a:rPr lang="cs-CZ" sz="1600" dirty="0" smtClean="0"/>
              <a:t>Záznam A – údaje o FR</a:t>
            </a:r>
          </a:p>
          <a:p>
            <a:pPr>
              <a:buNone/>
            </a:pPr>
            <a:r>
              <a:rPr lang="cs-CZ" sz="1600" dirty="0" smtClean="0"/>
              <a:t>Záznam C – traťové body (deklarované)</a:t>
            </a:r>
          </a:p>
          <a:p>
            <a:pPr>
              <a:buNone/>
            </a:pPr>
            <a:r>
              <a:rPr lang="cs-CZ" sz="1600" dirty="0" smtClean="0"/>
              <a:t>Záznam H – posádka a kluzák</a:t>
            </a:r>
          </a:p>
          <a:p>
            <a:pPr>
              <a:buNone/>
            </a:pPr>
            <a:r>
              <a:rPr lang="cs-CZ" sz="1600" dirty="0" smtClean="0"/>
              <a:t>Záznam B – fixy</a:t>
            </a:r>
          </a:p>
          <a:p>
            <a:pPr>
              <a:buNone/>
            </a:pPr>
            <a:r>
              <a:rPr lang="cs-CZ" sz="1600" dirty="0" smtClean="0"/>
              <a:t>Chybějící fixy polohy – je možné uznat tlakový záznam jako důkaz o nepřetržitosti (pozor u OB!) – </a:t>
            </a:r>
            <a:r>
              <a:rPr lang="cs-CZ" sz="1600" dirty="0" smtClean="0">
                <a:hlinkClick r:id="rId3" action="ppaction://hlinksldjump"/>
              </a:rPr>
              <a:t>viz obrázek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SŘ – ANNEX C  LETOVÉ ZAPISOVAČE		5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1600" dirty="0" smtClean="0"/>
              <a:t>Instalace FR v kluzáku</a:t>
            </a:r>
          </a:p>
          <a:p>
            <a:pPr>
              <a:buNone/>
            </a:pPr>
            <a:r>
              <a:rPr lang="cs-CZ" sz="1600" dirty="0" smtClean="0"/>
              <a:t>	Podle typu FR (v dosahu při potřebě ovládání)</a:t>
            </a:r>
          </a:p>
          <a:p>
            <a:pPr>
              <a:buNone/>
            </a:pPr>
            <a:r>
              <a:rPr lang="cs-CZ" sz="1600" dirty="0" smtClean="0"/>
              <a:t>	Konektory a anténa (nepoužívat prodlužovací kabel s konektory)</a:t>
            </a:r>
          </a:p>
          <a:p>
            <a:pPr>
              <a:buNone/>
            </a:pPr>
            <a:r>
              <a:rPr lang="cs-CZ" sz="1600" dirty="0" smtClean="0"/>
              <a:t>	Hlukové čidlo musí mít možnost zaznamenat hluk zdroje pohonu </a:t>
            </a:r>
            <a:r>
              <a:rPr lang="cs-CZ" sz="1600" dirty="0" err="1" smtClean="0"/>
              <a:t>MoP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Správné zadání údajů (pilot, kluzák, deklarace trati, nastavení pozorovacích oblastí)</a:t>
            </a:r>
          </a:p>
          <a:p>
            <a:pPr>
              <a:buNone/>
            </a:pPr>
            <a:r>
              <a:rPr lang="cs-CZ" sz="1600" dirty="0" smtClean="0"/>
              <a:t>Zachovat prvotní stažené soubory u OO, (</a:t>
            </a:r>
            <a:r>
              <a:rPr lang="cs-CZ" sz="1600" dirty="0" err="1" smtClean="0"/>
              <a:t>igc</a:t>
            </a:r>
            <a:r>
              <a:rPr lang="cs-CZ" sz="1600" dirty="0" smtClean="0"/>
              <a:t> i binární, pokud je vytvořen ve FR) pro zpracování pro rekord nebo odznak. Název souboru – RMD, kód FR, pořad. číslo letu toho dne zachovat</a:t>
            </a:r>
          </a:p>
          <a:p>
            <a:pPr>
              <a:buNone/>
            </a:pPr>
            <a:r>
              <a:rPr lang="cs-CZ" sz="1600" u="sng" dirty="0" smtClean="0"/>
              <a:t>Analýza dat</a:t>
            </a:r>
          </a:p>
          <a:p>
            <a:pPr>
              <a:buNone/>
            </a:pPr>
            <a:r>
              <a:rPr lang="cs-CZ" sz="1600" dirty="0" smtClean="0"/>
              <a:t>Validační software – např. adresář IGCDLL (IGCSHELL) – ke stažení na stránkách FAI</a:t>
            </a:r>
          </a:p>
          <a:p>
            <a:pPr>
              <a:buNone/>
            </a:pPr>
            <a:r>
              <a:rPr lang="cs-CZ" sz="1600" u="sng" dirty="0" smtClean="0"/>
              <a:t>Základní ověření: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cs-CZ" sz="1600" dirty="0" smtClean="0"/>
              <a:t>Vypnutí (nebo zastavení </a:t>
            </a:r>
            <a:r>
              <a:rPr lang="cs-CZ" sz="1600" dirty="0" err="1" smtClean="0"/>
              <a:t>MoP</a:t>
            </a:r>
            <a:r>
              <a:rPr lang="cs-CZ" sz="1600" dirty="0" smtClean="0"/>
              <a:t>) – čas, výška, poloha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cs-CZ" sz="1600" dirty="0" smtClean="0"/>
              <a:t>Narušení prostorů, pokud nastalo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cs-CZ" sz="1600" dirty="0" smtClean="0"/>
              <a:t>Ztráta výšky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cs-CZ" sz="1600" dirty="0" smtClean="0"/>
              <a:t>Dosažení OB (přímá spojnice mezi dvěma po sobě následujícími fixy)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cs-CZ" sz="1600" dirty="0" smtClean="0"/>
              <a:t>Podobnost tlakové a GPS výšky</a:t>
            </a:r>
          </a:p>
          <a:p>
            <a:pPr>
              <a:buNone/>
            </a:pPr>
            <a:r>
              <a:rPr lang="cs-CZ" sz="1600" dirty="0" smtClean="0"/>
              <a:t>PODROBNÉ INFORMACE O ZAPISOVAČÍCH A PRÁCI S NIMI  přednáška </a:t>
            </a:r>
            <a:r>
              <a:rPr lang="cs-CZ" sz="1600" dirty="0" err="1" smtClean="0"/>
              <a:t>J.Keruma</a:t>
            </a:r>
            <a:endParaRPr lang="cs-CZ" sz="1600" dirty="0" smtClean="0"/>
          </a:p>
          <a:p>
            <a:pPr>
              <a:buNone/>
            </a:pP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 action="ppaction://hlinkpres?slideindex=1&amp;slidetitle=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48680"/>
            <a:ext cx="7128792" cy="5577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pres?slideindex=1&amp;slidetitle=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7560840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08720"/>
            <a:ext cx="727280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64704"/>
            <a:ext cx="7200800" cy="5361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594</Words>
  <Application>Microsoft Office PowerPoint</Application>
  <PresentationFormat>Předvádění na obrazovce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SŘ – ANNEX C OBECNĚ  1</vt:lpstr>
      <vt:lpstr>SŘ – ANNEX C OBECNĚ  2</vt:lpstr>
      <vt:lpstr>SŘ – ANNEX C  ÚLOHY   3</vt:lpstr>
      <vt:lpstr>SŘ – ANNEX C  START A CÍL, LET. ZAPISOVAČE  4</vt:lpstr>
      <vt:lpstr>SŘ – ANNEX C  LETOVÉ ZAPISOVAČE  5</vt:lpstr>
      <vt:lpstr>Snímek 6</vt:lpstr>
      <vt:lpstr>Snímek 7</vt:lpstr>
      <vt:lpstr>Snímek 8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SŘ – ANNEX C OBECNĚ</dc:title>
  <dc:creator>User</dc:creator>
  <cp:lastModifiedBy>User</cp:lastModifiedBy>
  <cp:revision>31</cp:revision>
  <dcterms:created xsi:type="dcterms:W3CDTF">2017-11-01T16:58:07Z</dcterms:created>
  <dcterms:modified xsi:type="dcterms:W3CDTF">2017-12-01T16:02:03Z</dcterms:modified>
</cp:coreProperties>
</file>